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24"/>
  </p:notesMasterIdLst>
  <p:handoutMasterIdLst>
    <p:handoutMasterId r:id="rId25"/>
  </p:handoutMasterIdLst>
  <p:sldIdLst>
    <p:sldId id="765" r:id="rId2"/>
    <p:sldId id="916" r:id="rId3"/>
    <p:sldId id="917" r:id="rId4"/>
    <p:sldId id="956" r:id="rId5"/>
    <p:sldId id="957" r:id="rId6"/>
    <p:sldId id="958" r:id="rId7"/>
    <p:sldId id="959" r:id="rId8"/>
    <p:sldId id="960" r:id="rId9"/>
    <p:sldId id="961" r:id="rId10"/>
    <p:sldId id="962" r:id="rId11"/>
    <p:sldId id="963" r:id="rId12"/>
    <p:sldId id="964" r:id="rId13"/>
    <p:sldId id="965" r:id="rId14"/>
    <p:sldId id="966" r:id="rId15"/>
    <p:sldId id="967" r:id="rId16"/>
    <p:sldId id="968" r:id="rId17"/>
    <p:sldId id="969" r:id="rId18"/>
    <p:sldId id="970" r:id="rId19"/>
    <p:sldId id="971" r:id="rId20"/>
    <p:sldId id="972" r:id="rId21"/>
    <p:sldId id="974" r:id="rId22"/>
    <p:sldId id="973" r:id="rId23"/>
  </p:sldIdLst>
  <p:sldSz cx="9144000" cy="6858000" type="screen4x3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BC0105-9BC2-4133-8923-F215EE462018}">
          <p14:sldIdLst>
            <p14:sldId id="765"/>
            <p14:sldId id="916"/>
            <p14:sldId id="917"/>
            <p14:sldId id="956"/>
            <p14:sldId id="957"/>
            <p14:sldId id="958"/>
            <p14:sldId id="959"/>
            <p14:sldId id="960"/>
            <p14:sldId id="961"/>
            <p14:sldId id="962"/>
            <p14:sldId id="963"/>
            <p14:sldId id="964"/>
            <p14:sldId id="965"/>
            <p14:sldId id="966"/>
            <p14:sldId id="967"/>
            <p14:sldId id="968"/>
            <p14:sldId id="969"/>
            <p14:sldId id="970"/>
            <p14:sldId id="971"/>
            <p14:sldId id="972"/>
            <p14:sldId id="974"/>
            <p14:sldId id="973"/>
          </p14:sldIdLst>
        </p14:section>
        <p14:section name="Раздел без заголовка" id="{0E3D48F3-C070-4032-852B-829EA8E5646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0FC4EF"/>
    <a:srgbClr val="EDEFE5"/>
    <a:srgbClr val="E5FCFF"/>
    <a:srgbClr val="FFFDFB"/>
    <a:srgbClr val="082FAC"/>
    <a:srgbClr val="EDFCFD"/>
    <a:srgbClr val="F7F7F7"/>
    <a:srgbClr val="FFEAD5"/>
    <a:srgbClr val="FF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09" autoAdjust="0"/>
    <p:restoredTop sz="89266" autoAdjust="0"/>
  </p:normalViewPr>
  <p:slideViewPr>
    <p:cSldViewPr>
      <p:cViewPr>
        <p:scale>
          <a:sx n="70" d="100"/>
          <a:sy n="70" d="100"/>
        </p:scale>
        <p:origin x="1421" y="197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0" y="114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t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t" anchorCtr="0" compatLnSpc="1">
            <a:prstTxWarp prst="textNoShape">
              <a:avLst/>
            </a:prstTxWarp>
          </a:bodyPr>
          <a:lstStyle>
            <a:lvl1pPr algn="r"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b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b" anchorCtr="0" compatLnSpc="1">
            <a:prstTxWarp prst="textNoShape">
              <a:avLst/>
            </a:prstTxWarp>
          </a:bodyPr>
          <a:lstStyle>
            <a:lvl1pPr algn="r" defTabSz="918463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>
            <a:lvl1pPr algn="r"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7713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2" y="4724775"/>
            <a:ext cx="4994785" cy="446963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b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b" anchorCtr="0" compatLnSpc="1">
            <a:prstTxWarp prst="textNoShape">
              <a:avLst/>
            </a:prstTxWarp>
          </a:bodyPr>
          <a:lstStyle>
            <a:lvl1pPr algn="r" defTabSz="918463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375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0" y="2081212"/>
            <a:ext cx="8929747" cy="2729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«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Аварийность и травматизм на опасных производственных объектах при использовании оборудования, работающего под избыточным давлением, причины и результаты произошедших аварий и несчастных случаев, защита объектов 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от внешних воздействий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»</a:t>
            </a:r>
            <a:endParaRPr lang="ru-RU" sz="2800" b="1" cap="all" dirty="0">
              <a:solidFill>
                <a:schemeClr val="accent6">
                  <a:lumMod val="75000"/>
                </a:schemeClr>
              </a:solidFill>
              <a:latin typeface="Bahnschrift Condensed" panose="020B0502040204020203" pitchFamily="34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53" name="Group 36"/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428625" y="5121275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213351"/>
            <a:ext cx="835292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Доклад </a:t>
            </a:r>
            <a:r>
              <a:rPr lang="ru-RU" sz="2400" b="1" spc="-1" dirty="0" err="1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и.о</a:t>
            </a:r>
            <a: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. начальника отдела общего промышленного надзора по Ярославской и Костромской областям</a:t>
            </a:r>
            <a:b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</a:br>
            <a: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Рыбаков Ильи Юрьевича</a:t>
            </a:r>
            <a:endParaRPr lang="ru-RU" sz="2400" spc="-1" dirty="0">
              <a:solidFill>
                <a:schemeClr val="accent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4896" y="6302880"/>
            <a:ext cx="201420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900" b="1" spc="-1" dirty="0">
                <a:solidFill>
                  <a:srgbClr val="4040B2"/>
                </a:solidFill>
                <a:latin typeface="Bahnschrift Condensed" panose="020B0502040204020203" pitchFamily="34" charset="0"/>
                <a:ea typeface="DejaVu Sans"/>
              </a:rPr>
              <a:t>15 сентября 2026 года</a:t>
            </a:r>
            <a:endParaRPr lang="ru-RU" sz="1900" spc="-1" dirty="0"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03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13.10.2025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на территории АО «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Уралоргсинтез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» на ОПО «Сеть газопотребления»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при выполнении процедуры розжига парового котла произошел взрыв. Несколько человек получили травмы, один человек погиб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Взрыв газовоздушной смеси взрывоопасной концентрации в топке котла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проведена проверка герметичности закрытия запорной арматуры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Нарушена процедура отбора анализов газовой фазы из топки котла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приняты меры к обнаружению и устранению причин проникновения газа в помещение котельной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96412282"/>
      </p:ext>
    </p:extLst>
  </p:cSld>
  <p:clrMapOvr>
    <a:masterClrMapping/>
  </p:clrMapOvr>
  <p:transition spd="med">
    <p:cover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686340" y="1662369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E09618-04A2-4294-87C3-7A728F1CC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5" y="2410081"/>
            <a:ext cx="3166285" cy="42217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236467-A553-474D-A55C-F2A8B2385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56" y="2410081"/>
            <a:ext cx="3166285" cy="42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49946"/>
      </p:ext>
    </p:extLst>
  </p:cSld>
  <p:clrMapOvr>
    <a:masterClrMapping/>
  </p:clrMapOvr>
  <p:transition spd="med">
    <p:cover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56840" y="1590270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12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5ACAD4-586D-450E-B5A2-9CD758808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19830"/>
            <a:ext cx="3057804" cy="40770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6CC8A0-0D6D-4341-B9E2-FD48E182E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34" y="2386249"/>
            <a:ext cx="3082990" cy="411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4287"/>
      </p:ext>
    </p:extLst>
  </p:cSld>
  <p:clrMapOvr>
    <a:masterClrMapping/>
  </p:clrMapOvr>
  <p:transition spd="med">
    <p:cover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165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24.12.2025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городе Микунь Республики Коми на ОПО «Система теплоснабжения» произошла поочередная аварийная остановка котлов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Отложение накипи на внутренней поверхности экранных труб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Деформация трубы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Нарушение циркуляции воды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Ненадлежащая эксплуатация котельного оборудования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Неудовлетворительное качество нормативно-технических актов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обеспечено проведение внутренних осмотров котлов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38443996"/>
      </p:ext>
    </p:extLst>
  </p:cSld>
  <p:clrMapOvr>
    <a:masterClrMapping/>
  </p:clrMapOvr>
  <p:transition spd="med"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40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34A24B-9059-4C6F-84A4-5FB7FE5481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3"/>
          <a:stretch/>
        </p:blipFill>
        <p:spPr>
          <a:xfrm>
            <a:off x="1043608" y="2484201"/>
            <a:ext cx="7051240" cy="41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21798"/>
      </p:ext>
    </p:extLst>
  </p:cSld>
  <p:clrMapOvr>
    <a:masterClrMapping/>
  </p:clrMapOvr>
  <p:transition spd="med"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078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24.02.2025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9:30 в городе Екатеринбург на ОПО «Участок трубопроводов теплосети города Лесной» при ремонтных работах слесарь упал в горячую воду, получил травмы несовместимые с жизнью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Причины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неудовлетворительная организация работ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неприменение работником средств индивидуальной защиты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допуск слесаря без обучения безопасным методам и приема выполнения работ на высоте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допуск слесаря до работы в ограниченном пространстве без проведения обучающих мероприятий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7892771"/>
      </p:ext>
    </p:extLst>
  </p:cSld>
  <p:clrMapOvr>
    <a:masterClrMapping/>
  </p:clrMapOvr>
  <p:transition spd="med">
    <p:cover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729610"/>
            <a:ext cx="8740650" cy="3375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17.02.2025 </a:t>
            </a: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в 10:00 в городе Калуга на ОПО «Площадка цеха по изготовлению консервов ООО «</a:t>
            </a:r>
            <a:r>
              <a:rPr lang="ru-RU" sz="2700" spc="-10" dirty="0" err="1">
                <a:latin typeface="Bahnschrift Condensed" panose="020B0502040204020203" pitchFamily="34" charset="0"/>
                <a:cs typeface="Arial"/>
              </a:rPr>
              <a:t>Булгарконсерв</a:t>
            </a: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» при проведении пусконаладочных мероприятий автоклава произошел выброс горячего пара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Причины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- Не обеспечено наличие нормативных правовых актов устанавливающих требования промышленной безопасности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- Не обеспечено содержание оборудования под давлением в исправном (работоспособном) состоянии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8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794131450"/>
      </p:ext>
    </p:extLst>
  </p:cSld>
  <p:clrMapOvr>
    <a:masterClrMapping/>
  </p:clrMapOvr>
  <p:transition spd="med">
    <p:cover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856898" cy="3652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17.08.2025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Республике Марий Эл на ОПО «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Ситема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теплоснабжения» эксплуатирующая организация СПК «Звениговский» случился несчастный случай, один человек погиб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Причины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Отклонение от проектных спецификаций, заключающегося в установке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качестве главного парозапорного органа парового котла чугунного запорного клапана с ручным управлением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Формирование гидродинамических ударных нагрузок, вследствие отсутствия тепловой изоляции паропровода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761793689"/>
      </p:ext>
    </p:extLst>
  </p:cSld>
  <p:clrMapOvr>
    <a:masterClrMapping/>
  </p:clrMapOvr>
  <p:transition spd="med">
    <p:cover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856898" cy="3652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непроведение или некачественное проведение экспертиз промышленной безопасности, диагностирования, обследования технических устройств, зданий и сооружений на ОПО;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невыполнение или несвоевременное выполнение рекомендаций, указанных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заключениях ЭПБ;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непроведение или некачественное проведение ремонтов технических устройств, зданий и сооружений;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отсутствие контроля качества ремонта; эксплуатация оборудования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с отклонениями от нормальных режимов работы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ОБОЩЕННЫЕ ПРИЧИНЫ АВАРИЙ И НЕСЧАСТНЫХ СЛУЧАЕВ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138833926"/>
      </p:ext>
    </p:extLst>
  </p:cSld>
  <p:clrMapOvr>
    <a:masterClrMapping/>
  </p:clrMapOvr>
  <p:transition spd="med">
    <p:cover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595728"/>
            <a:ext cx="8856898" cy="3652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значительное количество находящегося в эксплуатации оборудования, отработавшего свой расчетный срок службы (ресурс);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низкий уровень культуры промышленной безопасности (исполнительской дисциплины) обслуживающего и ремонтного персонала, руководителей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и специалистов предприятий (организаций), осуществляющих эксплуатацию, ремонт, освидетельствование, диагностирование и экспертизу промышленной безопасности оборудования, в том числе: неисполнение должностных инструкций;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- неисполнение требований руководств по эксплуатации оборудования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ОСНОВНЫЕ ПРОБЛЕМЫ, СВЯЗАННЫЕ С ОБЕСПЕЧЕНИЕМ БЕЗОПАСНОСТИ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8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082501133"/>
      </p:ext>
    </p:extLst>
  </p:cSld>
  <p:clrMapOvr>
    <a:masterClrMapping/>
  </p:clrMapOvr>
  <p:transition spd="med">
    <p:cover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67519" y="6330318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2</a:t>
            </a:r>
          </a:p>
        </p:txBody>
      </p:sp>
      <p:pic>
        <p:nvPicPr>
          <p:cNvPr id="2052" name="Picture 4" descr="В Уссурийске будет построена газонаполнительная станция мощностью 20 тыс.  тонн в год :: Все для стройки">
            <a:extLst>
              <a:ext uri="{FF2B5EF4-FFF2-40B4-BE49-F238E27FC236}">
                <a16:creationId xmlns:a16="http://schemas.microsoft.com/office/drawing/2014/main" id="{A45963AD-0E3A-4A25-838A-1C173176D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16" y="1814850"/>
            <a:ext cx="7238367" cy="474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7139CF3E-8D63-438E-A8FC-A65DD5009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2062"/>
            <a:ext cx="1768329" cy="199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36">
            <a:extLst>
              <a:ext uri="{FF2B5EF4-FFF2-40B4-BE49-F238E27FC236}">
                <a16:creationId xmlns:a16="http://schemas.microsoft.com/office/drawing/2014/main" id="{E7CA87FA-671B-4CA4-9D37-784274D438DC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5" name="Rectangle 37">
              <a:extLst>
                <a:ext uri="{FF2B5EF4-FFF2-40B4-BE49-F238E27FC236}">
                  <a16:creationId xmlns:a16="http://schemas.microsoft.com/office/drawing/2014/main" id="{7E1EAD48-2044-444A-920A-B2A1E6394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16" name="Rectangle 38">
              <a:extLst>
                <a:ext uri="{FF2B5EF4-FFF2-40B4-BE49-F238E27FC236}">
                  <a16:creationId xmlns:a16="http://schemas.microsoft.com/office/drawing/2014/main" id="{EFC8E156-F182-488E-A21B-46EF2E1CC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39">
              <a:extLst>
                <a:ext uri="{FF2B5EF4-FFF2-40B4-BE49-F238E27FC236}">
                  <a16:creationId xmlns:a16="http://schemas.microsoft.com/office/drawing/2014/main" id="{F7D4C0A4-EA78-4060-9BC7-277CA9DFB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 Box 40">
              <a:extLst>
                <a:ext uri="{FF2B5EF4-FFF2-40B4-BE49-F238E27FC236}">
                  <a16:creationId xmlns:a16="http://schemas.microsoft.com/office/drawing/2014/main" id="{5281ADB1-7319-4297-A05E-64D4A00D3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9" name="Picture 41" descr="fsetan_emblema2007">
              <a:extLst>
                <a:ext uri="{FF2B5EF4-FFF2-40B4-BE49-F238E27FC236}">
                  <a16:creationId xmlns:a16="http://schemas.microsoft.com/office/drawing/2014/main" id="{7104B25D-ED2E-4EE0-AC01-15701BF375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4286570"/>
      </p:ext>
    </p:extLst>
  </p:cSld>
  <p:clrMapOvr>
    <a:masterClrMapping/>
  </p:clrMapOvr>
  <p:transition spd="med">
    <p:cover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22135" y="3015702"/>
            <a:ext cx="8856898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32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Объявление предостережения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3200" spc="-10" dirty="0">
              <a:latin typeface="Bahnschrift Condensed" panose="020B0502040204020203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32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Консультирование (включая письменное консультирование)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3200" spc="-10" dirty="0">
              <a:solidFill>
                <a:srgbClr val="0070C0"/>
              </a:solidFill>
              <a:latin typeface="Bahnschrift Condensed" panose="020B0502040204020203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32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Информирование (размещение информации в сети Интернет)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3200" spc="-10" dirty="0">
              <a:solidFill>
                <a:srgbClr val="0070C0"/>
              </a:solidFill>
              <a:latin typeface="Bahnschrift Condensed" panose="020B0502040204020203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32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Проведение семинаров, вебинаров и видеоконференций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МЕРОПРИЯТИЯ НАПРАВЛЕННЫЕ НА ПРОФИЛАКТИКУ НАРУШЕНИЙ ТРЕБОВАНИЙ ПРОМЫШЛЕННОЙ БЕЗОПАСНОСТИ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16272216"/>
      </p:ext>
    </p:extLst>
  </p:cSld>
  <p:clrMapOvr>
    <a:masterClrMapping/>
  </p:clrMapOvr>
  <p:transition spd="med">
    <p:cover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576934"/>
            <a:ext cx="8856898" cy="3731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30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Защитные ограждающие конструкции: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ru-RU" sz="30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обеспечивает реализацию бесконтактного подрыва взрывчатого вещества ограниченной массы, не допуская разрушения здания или сооружения путем блокировки подлета БПЛА или сбрасываемого им боеприпаса к защищаемому объекту;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ru-RU" sz="3000" spc="-10" dirty="0">
                <a:solidFill>
                  <a:srgbClr val="0070C0"/>
                </a:solidFill>
                <a:latin typeface="Bahnschrift Condensed" panose="020B0502040204020203" pitchFamily="34" charset="0"/>
                <a:cs typeface="Arial"/>
              </a:rPr>
              <a:t>обеспечивает предотвращение поражения защищаемого объекта и людей, находящихся внутри него, осколками или поражающими элементами заряда, кумулятивной струей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203677" y="1752715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ЗАЩИТА ОБЪЕКТОВ ПРЕДПРИЯТИЯ ОТ ВНЕШНИХ ВОЗДЕЙСТВИЙ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41906791"/>
      </p:ext>
    </p:extLst>
  </p:cSld>
  <p:clrMapOvr>
    <a:masterClrMapping/>
  </p:clrMapOvr>
  <p:transition spd="med">
    <p:cover dir="l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5829" y="3599730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СПАСИБО ЗА ВНИМАНИЕ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856780"/>
      </p:ext>
    </p:extLst>
  </p:cSld>
  <p:clrMapOvr>
    <a:masterClrMapping/>
  </p:clrMapOvr>
  <p:transition spd="med"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03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30.01.2025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в городе Первоуральск Свердловской области в отделении сульфата натрия цеха № 2 произошла авария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Допущена замена стальной задвижки, материал корпуса которой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предусмотрен проектной документации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проведено первичное техническое освидетельствование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обеспечен контроль за качеством проведенного ремонта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осуществлялся производственный контроль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обеспечено функционирование СУПБ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4409500"/>
      </p:ext>
    </p:extLst>
  </p:cSld>
  <p:clrMapOvr>
    <a:masterClrMapping/>
  </p:clrMapOvr>
  <p:transition spd="med">
    <p:cover dir="l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2396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08.04.2025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 в городе Старый Оскол произошла авария на опасном производственном объекте наполнения кислородных баллонов. Три работника получили ожоги разной степени тяжести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Неудовлетворительная организация процедуры обезжиривания ТУ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Отсутствие документации завода изготовителя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Отсутствие экспертиз промышленной безопасности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Эксплуатация без регистрации государственном реестре ОПО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Отсутствие назначенных приказом ответственных лиц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Не обеспечение работников средствами индивидуальной защиты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21004963"/>
      </p:ext>
    </p:extLst>
  </p:cSld>
  <p:clrMapOvr>
    <a:masterClrMapping/>
  </p:clrMapOvr>
  <p:transition spd="med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977B17-0585-4B4F-9840-0B243A2FCF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33" y="2480382"/>
            <a:ext cx="3166285" cy="4221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C5C6FC-BFC3-4651-83BB-A7F997C008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128" y="2480381"/>
            <a:ext cx="3166285" cy="42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5705"/>
      </p:ext>
    </p:extLst>
  </p:cSld>
  <p:clrMapOvr>
    <a:masterClrMapping/>
  </p:clrMapOvr>
  <p:transition spd="med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2139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05.05.2025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 в 13:00 в котельной №19 в городе Ковров Владимирской области </a:t>
            </a:r>
            <a:br>
              <a:rPr lang="ru-RU" sz="24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 результате детонации газовоздушной смеси при розжиге водогрейного котла произошел взрыв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Неконтролируемый взрыв газовоздушной смеси в топке котла произошедшей </a:t>
            </a:r>
            <a:br>
              <a:rPr lang="ru-RU" sz="24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 результате загазованности топки котла при его розжиге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Подача газа к водогрейному котлу при отсутствии пламени на горелке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Низкий уровень производственного контроля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Допущен розжиг котла с нарушений требований инструкций по эксплуатации 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Инструкция по эксплуатации котлов не соответствует требованиям безопасности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3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24010038"/>
      </p:ext>
    </p:extLst>
  </p:cSld>
  <p:clrMapOvr>
    <a:masterClrMapping/>
  </p:clrMapOvr>
  <p:transition spd="med">
    <p:cover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1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1F50D0-A3B7-4274-89DA-37E736203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0" y="2489412"/>
            <a:ext cx="2921892" cy="42081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D896F4-8804-4051-88E3-7F8AA421C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89412"/>
            <a:ext cx="3014326" cy="42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83982"/>
      </p:ext>
    </p:extLst>
  </p:cSld>
  <p:clrMapOvr>
    <a:masterClrMapping/>
  </p:clrMapOvr>
  <p:transition spd="med">
    <p:cover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883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29.08.2025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в городе 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Сулевкент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Республика Дагестан на ОПО Станция газозаправочная (автомобильная) произошла авария при проведении сливоналивных работ с целью откачать остаток СУГ из резервуара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газовоз.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Утечка газа с газовоза и короткое замыкание электрической цепи насоса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на газовозе вследствие отсутствия заземления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Допуск к проведению сливо-наливных работ работника, не прошедшего обучения в установленном порядке и не аттестованного Ростехнадзором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1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ahnschrift SemiBold Condensed" panose="020B0502040204020203" pitchFamily="34" charset="0"/>
              </a:rPr>
              <a:t>8</a:t>
            </a:r>
            <a:endParaRPr lang="ru-RU" sz="2400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1095"/>
      </p:ext>
    </p:extLst>
  </p:cSld>
  <p:clrMapOvr>
    <a:masterClrMapping/>
  </p:clrMapOvr>
  <p:transition spd="med">
    <p:cover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62844" y="1671059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3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9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918A7F-67EF-4C95-A577-CC30C21DA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" y="2317524"/>
            <a:ext cx="7524328" cy="433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85693"/>
      </p:ext>
    </p:extLst>
  </p:cSld>
  <p:clrMapOvr>
    <a:masterClrMapping/>
  </p:clrMapOvr>
  <p:transition spd="med">
    <p:cover dir="lu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67490</TotalTime>
  <Words>1187</Words>
  <Application>Microsoft Office PowerPoint</Application>
  <PresentationFormat>Экран (4:3)</PresentationFormat>
  <Paragraphs>190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Bahnschrift Condensed</vt:lpstr>
      <vt:lpstr>Bahnschrift SemiBold Condensed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User</cp:lastModifiedBy>
  <cp:revision>2901</cp:revision>
  <cp:lastPrinted>2023-11-13T08:37:12Z</cp:lastPrinted>
  <dcterms:created xsi:type="dcterms:W3CDTF">2000-02-02T11:29:10Z</dcterms:created>
  <dcterms:modified xsi:type="dcterms:W3CDTF">2026-08-11T18:06:43Z</dcterms:modified>
</cp:coreProperties>
</file>